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10AB7B-0A38-4C81-8B5A-A6C9D9229321}"/>
              </a:ext>
            </a:extLst>
          </p:cNvPr>
          <p:cNvSpPr/>
          <p:nvPr/>
        </p:nvSpPr>
        <p:spPr>
          <a:xfrm>
            <a:off x="198783" y="125896"/>
            <a:ext cx="11873947" cy="65598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41C4B-62D9-4D69-A621-2A8E6F995E1A}"/>
              </a:ext>
            </a:extLst>
          </p:cNvPr>
          <p:cNvSpPr txBox="1"/>
          <p:nvPr/>
        </p:nvSpPr>
        <p:spPr>
          <a:xfrm>
            <a:off x="3515139" y="292718"/>
            <a:ext cx="580776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b="1" dirty="0">
                <a:solidFill>
                  <a:srgbClr val="002060"/>
                </a:solidFill>
                <a:latin typeface="Arial" pitchFamily="34" charset="0"/>
                <a:cs typeface="+mj-cs"/>
              </a:rPr>
              <a:t>الاكسدة في الصناعات البتروكيماوية </a:t>
            </a:r>
            <a:endParaRPr lang="ar-SA" sz="3200" b="1" dirty="0">
              <a:solidFill>
                <a:srgbClr val="002060"/>
              </a:solidFill>
              <a:latin typeface="Arial" pitchFamily="34" charset="0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08308-2D9D-459E-B135-4B58A40788D3}"/>
              </a:ext>
            </a:extLst>
          </p:cNvPr>
          <p:cNvSpPr/>
          <p:nvPr/>
        </p:nvSpPr>
        <p:spPr>
          <a:xfrm>
            <a:off x="4452730" y="6357984"/>
            <a:ext cx="3286540" cy="3277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المحاضرة السادسة –د.وداد صالح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36C1D5-BF44-449A-99CE-C036DFCAA767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F9383-158D-419F-8985-40480763072F}"/>
              </a:ext>
            </a:extLst>
          </p:cNvPr>
          <p:cNvSpPr txBox="1"/>
          <p:nvPr/>
        </p:nvSpPr>
        <p:spPr>
          <a:xfrm>
            <a:off x="7076661" y="1052167"/>
            <a:ext cx="462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u="sng" dirty="0">
                <a:solidFill>
                  <a:schemeClr val="bg2"/>
                </a:solidFill>
                <a:cs typeface="+mj-cs"/>
              </a:rPr>
              <a:t>يمر تصنيع البتوكيماويات بعدة مراحل</a:t>
            </a:r>
            <a:r>
              <a:rPr lang="ar-IQ" sz="2400" b="1" u="sng" dirty="0">
                <a:solidFill>
                  <a:schemeClr val="bg2"/>
                </a:solidFill>
                <a:cs typeface="+mj-cs"/>
              </a:rPr>
              <a:t> :</a:t>
            </a:r>
            <a:endParaRPr lang="en-US" sz="2400" b="1" u="sng" dirty="0">
              <a:solidFill>
                <a:schemeClr val="bg2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A31D8-1EA2-4766-BAA3-09994A67421B}"/>
              </a:ext>
            </a:extLst>
          </p:cNvPr>
          <p:cNvSpPr txBox="1"/>
          <p:nvPr/>
        </p:nvSpPr>
        <p:spPr>
          <a:xfrm>
            <a:off x="7815470" y="1553666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400" b="1" dirty="0">
                <a:solidFill>
                  <a:srgbClr val="0070C0"/>
                </a:solidFill>
                <a:cs typeface="+mj-cs"/>
              </a:rPr>
              <a:t>- مرحلة البتروكيماويات الأساسية</a:t>
            </a:r>
            <a:endParaRPr lang="en-US" sz="24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0D7BE-FA92-4474-AABF-6BFB07C0D71D}"/>
              </a:ext>
            </a:extLst>
          </p:cNvPr>
          <p:cNvSpPr txBox="1"/>
          <p:nvPr/>
        </p:nvSpPr>
        <p:spPr>
          <a:xfrm>
            <a:off x="3048000" y="2055165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bg1"/>
                </a:solidFill>
                <a:cs typeface="+mj-cs"/>
              </a:rPr>
              <a:t>تحويل المواد الخام (ميثان – إيثان – بروبان – البوتان - النافثا) إلى بتروكيماويات أساسية (الميثانول – النشادر – الايثيلين – البروبلين – البوتادايين – البنزين – الزايلين)</a:t>
            </a:r>
            <a:endParaRPr lang="en-US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74B78-28A5-46BB-8857-50A0F75A3621}"/>
              </a:ext>
            </a:extLst>
          </p:cNvPr>
          <p:cNvSpPr txBox="1"/>
          <p:nvPr/>
        </p:nvSpPr>
        <p:spPr>
          <a:xfrm>
            <a:off x="7739270" y="278290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400" b="1" dirty="0">
                <a:solidFill>
                  <a:srgbClr val="0070C0"/>
                </a:solidFill>
                <a:cs typeface="+mj-cs"/>
              </a:rPr>
              <a:t>- مرحلة البتروكيماويات الوسطية</a:t>
            </a:r>
            <a:endParaRPr lang="en-US" sz="24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E7570-79D2-4310-91A9-AE427F033E20}"/>
              </a:ext>
            </a:extLst>
          </p:cNvPr>
          <p:cNvSpPr txBox="1"/>
          <p:nvPr/>
        </p:nvSpPr>
        <p:spPr>
          <a:xfrm>
            <a:off x="2570922" y="3237078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  <a:cs typeface="+mj-cs"/>
              </a:rPr>
              <a:t>تمثل حلقة الوصل بين البتروكيماويات الأساسية و معظم البتروكيماويات النهائية مثل (</a:t>
            </a:r>
            <a:r>
              <a:rPr lang="ar-SA" sz="2000" b="1" dirty="0">
                <a:solidFill>
                  <a:schemeClr val="bg1"/>
                </a:solidFill>
                <a:latin typeface="Arial" pitchFamily="34" charset="0"/>
                <a:cs typeface="+mj-cs"/>
              </a:rPr>
              <a:t>فورمالدهيد – ميلامين - أكسيد الإيثيلين – اثيلين جليكول - ايثانول – أحادي كلوريد الفاينيل  - حمض ترفثاليك  ....</a:t>
            </a:r>
          </a:p>
          <a:p>
            <a:pPr algn="just" rtl="1"/>
            <a:endParaRPr lang="en-US" sz="2000" dirty="0"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FE73BC-6721-4189-9138-5331C0C0F8C6}"/>
              </a:ext>
            </a:extLst>
          </p:cNvPr>
          <p:cNvSpPr txBox="1"/>
          <p:nvPr/>
        </p:nvSpPr>
        <p:spPr>
          <a:xfrm>
            <a:off x="7754178" y="425279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400" b="1" dirty="0">
                <a:solidFill>
                  <a:srgbClr val="0070C0"/>
                </a:solidFill>
                <a:cs typeface="+mj-cs"/>
              </a:rPr>
              <a:t>- مرحلة البتروكيماويات النهائية</a:t>
            </a:r>
            <a:endParaRPr lang="en-US" sz="24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5BB1F-A64A-432C-B859-CB34275BB673}"/>
              </a:ext>
            </a:extLst>
          </p:cNvPr>
          <p:cNvSpPr txBox="1"/>
          <p:nvPr/>
        </p:nvSpPr>
        <p:spPr>
          <a:xfrm>
            <a:off x="2799522" y="483448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000" b="1" dirty="0">
                <a:solidFill>
                  <a:schemeClr val="bg1"/>
                </a:solidFill>
                <a:latin typeface="Arial" pitchFamily="34" charset="0"/>
                <a:cs typeface="+mj-cs"/>
              </a:rPr>
              <a:t>مثل بوليمرات (اللدائن – والالياف الصناعية – والمطاط) – الميلامين فورم الدهيد ....</a:t>
            </a:r>
          </a:p>
        </p:txBody>
      </p:sp>
    </p:spTree>
    <p:extLst>
      <p:ext uri="{BB962C8B-B14F-4D97-AF65-F5344CB8AC3E}">
        <p14:creationId xmlns:p14="http://schemas.microsoft.com/office/powerpoint/2010/main" val="311030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9ED660-0732-4891-992D-81D69FAC82CD}"/>
              </a:ext>
            </a:extLst>
          </p:cNvPr>
          <p:cNvSpPr/>
          <p:nvPr/>
        </p:nvSpPr>
        <p:spPr>
          <a:xfrm>
            <a:off x="132522" y="119270"/>
            <a:ext cx="11860695" cy="66260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88BF7-BC35-42B2-9D3A-29E45FEF362B}"/>
              </a:ext>
            </a:extLst>
          </p:cNvPr>
          <p:cNvSpPr/>
          <p:nvPr/>
        </p:nvSpPr>
        <p:spPr>
          <a:xfrm>
            <a:off x="5486398" y="188221"/>
            <a:ext cx="6202017" cy="7951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وقد تحدث بعض التفاعلات الغير مرغوبة الامر الذي يؤدي الى نقصان الحصيلة </a:t>
            </a:r>
            <a:endParaRPr lang="en-US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1CF9B-06CC-430A-A11F-3DE09FA4A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2" y="1052303"/>
            <a:ext cx="11052313" cy="2028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1DB02C-750A-4976-BA19-0D321FE1135A}"/>
              </a:ext>
            </a:extLst>
          </p:cNvPr>
          <p:cNvSpPr/>
          <p:nvPr/>
        </p:nvSpPr>
        <p:spPr>
          <a:xfrm>
            <a:off x="5380382" y="3147750"/>
            <a:ext cx="6202017" cy="6291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وقد يتكون حامض الخليك اللامائي كناتج عرضي مع حامض الخليك عند اجراء الاكسدة بوجود خلات الكوبلت والنحاس </a:t>
            </a:r>
            <a:endParaRPr lang="en-US" b="1" dirty="0">
              <a:solidFill>
                <a:schemeClr val="bg1"/>
              </a:solidFill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7C352-1394-4C42-9BFB-9B936236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3843495"/>
            <a:ext cx="10946296" cy="26368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0A6DD9B-84B0-4C61-AEC4-57D12C60D89E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2C764C-96D7-4E20-B20D-82C6A72C989F}"/>
              </a:ext>
            </a:extLst>
          </p:cNvPr>
          <p:cNvSpPr/>
          <p:nvPr/>
        </p:nvSpPr>
        <p:spPr>
          <a:xfrm>
            <a:off x="132522" y="212035"/>
            <a:ext cx="11781182" cy="64935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0027B7-D9A5-41BD-827C-F02CECA49070}"/>
              </a:ext>
            </a:extLst>
          </p:cNvPr>
          <p:cNvSpPr/>
          <p:nvPr/>
        </p:nvSpPr>
        <p:spPr>
          <a:xfrm>
            <a:off x="278296" y="424070"/>
            <a:ext cx="11330608" cy="15107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u="sng" dirty="0">
                <a:solidFill>
                  <a:schemeClr val="bg1"/>
                </a:solidFill>
                <a:cs typeface="+mj-cs"/>
              </a:rPr>
              <a:t>وتوجد طرق اخرى لانتاج حامض الخليك منها :</a:t>
            </a:r>
          </a:p>
          <a:p>
            <a:pPr algn="ctr"/>
            <a:r>
              <a:rPr lang="ar-IQ" sz="2000" b="1" dirty="0">
                <a:solidFill>
                  <a:schemeClr val="bg1"/>
                </a:solidFill>
                <a:cs typeface="+mj-cs"/>
              </a:rPr>
              <a:t>اكسدة البيوتان في الطور السائل .</a:t>
            </a:r>
          </a:p>
          <a:p>
            <a:pPr algn="ctr"/>
            <a:r>
              <a:rPr lang="ar-IQ" sz="2000" b="1" dirty="0">
                <a:solidFill>
                  <a:schemeClr val="bg1"/>
                </a:solidFill>
                <a:cs typeface="+mj-cs"/>
              </a:rPr>
              <a:t>اضافة اول اوكسيد الكاربون الى الميثانول .</a:t>
            </a:r>
          </a:p>
          <a:p>
            <a:pPr algn="ctr"/>
            <a:r>
              <a:rPr lang="ar-IQ" sz="2000" b="1" dirty="0">
                <a:solidFill>
                  <a:schemeClr val="bg1"/>
                </a:solidFill>
                <a:cs typeface="+mj-cs"/>
              </a:rPr>
              <a:t>والطريقتين تتم باستخدام عوامل مساعدة وحرارة وضغط </a:t>
            </a:r>
            <a:r>
              <a:rPr lang="ar-IQ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CAB55-5C6B-4EC5-ADFE-2F565F4F3365}"/>
              </a:ext>
            </a:extLst>
          </p:cNvPr>
          <p:cNvSpPr/>
          <p:nvPr/>
        </p:nvSpPr>
        <p:spPr>
          <a:xfrm>
            <a:off x="3638550" y="2411897"/>
            <a:ext cx="4914900" cy="584775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>
                <a:solidFill>
                  <a:schemeClr val="bg1"/>
                </a:solidFill>
                <a:cs typeface="+mj-cs"/>
              </a:rPr>
              <a:t>اكسدة الايزوبروبانول لانتاج الاسيتون 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B4110-9939-4700-8845-EF3C86BAAF0E}"/>
              </a:ext>
            </a:extLst>
          </p:cNvPr>
          <p:cNvSpPr/>
          <p:nvPr/>
        </p:nvSpPr>
        <p:spPr>
          <a:xfrm>
            <a:off x="3422374" y="3256677"/>
            <a:ext cx="5201478" cy="634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u="sng" dirty="0">
                <a:solidFill>
                  <a:schemeClr val="bg1"/>
                </a:solidFill>
                <a:cs typeface="+mj-cs"/>
              </a:rPr>
              <a:t>تعتمد عملية الاكسدة على التفاعلين الاتيين :</a:t>
            </a:r>
            <a:r>
              <a:rPr lang="ar-IQ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E6799-1AF4-4F21-81E5-12587DEFD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83" y="3971925"/>
            <a:ext cx="8136834" cy="26740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8C0BE74-88C1-4CE3-BE17-C40AC26D50C9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3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F5B637-B8D9-4BC9-B4E2-7F4B7DADA28C}"/>
              </a:ext>
            </a:extLst>
          </p:cNvPr>
          <p:cNvSpPr/>
          <p:nvPr/>
        </p:nvSpPr>
        <p:spPr>
          <a:xfrm>
            <a:off x="178904" y="155713"/>
            <a:ext cx="11834191" cy="65465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454A2-F98C-4042-8828-4B766743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437321"/>
            <a:ext cx="11370365" cy="5499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EB90B-4FF2-4927-8CE7-26F3BAC4825A}"/>
              </a:ext>
            </a:extLst>
          </p:cNvPr>
          <p:cNvSpPr/>
          <p:nvPr/>
        </p:nvSpPr>
        <p:spPr>
          <a:xfrm>
            <a:off x="2955234" y="6082748"/>
            <a:ext cx="5605670" cy="473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مخطط لوحدة انتاج الاسيتون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67E453-CD38-450B-888C-60BD2D08BD2C}"/>
              </a:ext>
            </a:extLst>
          </p:cNvPr>
          <p:cNvCxnSpPr/>
          <p:nvPr/>
        </p:nvCxnSpPr>
        <p:spPr>
          <a:xfrm>
            <a:off x="5724939" y="1179444"/>
            <a:ext cx="0" cy="808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677DD5-B48E-49B3-8BE3-E35B06FB8E47}"/>
              </a:ext>
            </a:extLst>
          </p:cNvPr>
          <p:cNvSpPr txBox="1"/>
          <p:nvPr/>
        </p:nvSpPr>
        <p:spPr>
          <a:xfrm>
            <a:off x="5218043" y="853974"/>
            <a:ext cx="101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Catalyst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B82307-2C91-4290-865F-47E06636A26A}"/>
              </a:ext>
            </a:extLst>
          </p:cNvPr>
          <p:cNvSpPr txBox="1"/>
          <p:nvPr/>
        </p:nvSpPr>
        <p:spPr>
          <a:xfrm>
            <a:off x="662609" y="3187147"/>
            <a:ext cx="20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Recycle isopropanol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A2E4CB-CEF7-46C5-87E8-A3BE46A0ABE3}"/>
              </a:ext>
            </a:extLst>
          </p:cNvPr>
          <p:cNvCxnSpPr/>
          <p:nvPr/>
        </p:nvCxnSpPr>
        <p:spPr>
          <a:xfrm flipV="1">
            <a:off x="2411896" y="3187147"/>
            <a:ext cx="967408" cy="483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0628E9-42E2-45D3-B358-9DAA1D3B7ACB}"/>
              </a:ext>
            </a:extLst>
          </p:cNvPr>
          <p:cNvSpPr txBox="1"/>
          <p:nvPr/>
        </p:nvSpPr>
        <p:spPr>
          <a:xfrm>
            <a:off x="8984975" y="2160104"/>
            <a:ext cx="95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5DBE6C-27D8-4F8C-B5F5-2D772658EB6A}"/>
              </a:ext>
            </a:extLst>
          </p:cNvPr>
          <p:cNvSpPr/>
          <p:nvPr/>
        </p:nvSpPr>
        <p:spPr>
          <a:xfrm>
            <a:off x="8203096" y="2955235"/>
            <a:ext cx="3419061" cy="2743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u="sng" dirty="0">
                <a:solidFill>
                  <a:schemeClr val="bg1"/>
                </a:solidFill>
              </a:rPr>
              <a:t>ظروف التفاعل</a:t>
            </a:r>
          </a:p>
          <a:p>
            <a:pPr algn="ctr"/>
            <a:endParaRPr lang="ar-IQ" b="1" u="sng" dirty="0">
              <a:solidFill>
                <a:schemeClr val="bg1"/>
              </a:solidFill>
            </a:endParaRPr>
          </a:p>
          <a:p>
            <a:pPr algn="ctr"/>
            <a:r>
              <a:rPr lang="ar-IQ" b="1" dirty="0">
                <a:solidFill>
                  <a:schemeClr val="bg1"/>
                </a:solidFill>
              </a:rPr>
              <a:t>الحرارة :500 درجة مئوية</a:t>
            </a:r>
          </a:p>
          <a:p>
            <a:pPr algn="ctr"/>
            <a:r>
              <a:rPr lang="ar-IQ" b="1" dirty="0">
                <a:solidFill>
                  <a:schemeClr val="bg1"/>
                </a:solidFill>
              </a:rPr>
              <a:t>الضغط :3-3.5 جو </a:t>
            </a:r>
          </a:p>
          <a:p>
            <a:pPr algn="ctr"/>
            <a:r>
              <a:rPr lang="ar-IQ" b="1" dirty="0">
                <a:solidFill>
                  <a:schemeClr val="bg1"/>
                </a:solidFill>
              </a:rPr>
              <a:t>يتم فصل الاسيتون من الكحول , ويتم استرجاع الكحول مرة ثانية للمفاعل </a:t>
            </a:r>
          </a:p>
          <a:p>
            <a:pPr algn="ctr"/>
            <a:r>
              <a:rPr lang="ar-IQ" b="1" dirty="0">
                <a:solidFill>
                  <a:schemeClr val="bg1"/>
                </a:solidFill>
              </a:rPr>
              <a:t>الحصيلة 85-90 %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A680D2-61D0-4C43-BF35-7C692650AB33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7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D7C669-13D3-4460-8342-D9F4D36019F3}"/>
              </a:ext>
            </a:extLst>
          </p:cNvPr>
          <p:cNvSpPr/>
          <p:nvPr/>
        </p:nvSpPr>
        <p:spPr>
          <a:xfrm>
            <a:off x="225288" y="0"/>
            <a:ext cx="11860696" cy="66923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F632D7-2D67-4B2C-BDA7-BFF27AF88B15}"/>
              </a:ext>
            </a:extLst>
          </p:cNvPr>
          <p:cNvSpPr/>
          <p:nvPr/>
        </p:nvSpPr>
        <p:spPr>
          <a:xfrm>
            <a:off x="4197626" y="165652"/>
            <a:ext cx="3316356" cy="467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cs typeface="+mj-cs"/>
              </a:rPr>
              <a:t>Type of Reactors</a:t>
            </a:r>
            <a:endParaRPr lang="ar-IQ" dirty="0">
              <a:solidFill>
                <a:schemeClr val="bg1"/>
              </a:solidFill>
            </a:endParaRPr>
          </a:p>
        </p:txBody>
      </p:sp>
      <p:pic>
        <p:nvPicPr>
          <p:cNvPr id="1026" name="Picture 2" descr="Fluidized Bed CVD (FBCVD) | FirstNano®">
            <a:extLst>
              <a:ext uri="{FF2B5EF4-FFF2-40B4-BE49-F238E27FC236}">
                <a16:creationId xmlns:a16="http://schemas.microsoft.com/office/drawing/2014/main" id="{66C990A8-DBBA-49DD-958A-191339D9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2" y="861324"/>
            <a:ext cx="6453808" cy="56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976FD06-3D20-45D2-BEFD-7E7ECE9284F4}"/>
              </a:ext>
            </a:extLst>
          </p:cNvPr>
          <p:cNvSpPr/>
          <p:nvPr/>
        </p:nvSpPr>
        <p:spPr>
          <a:xfrm>
            <a:off x="331305" y="834887"/>
            <a:ext cx="6321286" cy="565541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Fixed Bed Reactor - an overview | ScienceDirect Topics">
            <a:extLst>
              <a:ext uri="{FF2B5EF4-FFF2-40B4-BE49-F238E27FC236}">
                <a16:creationId xmlns:a16="http://schemas.microsoft.com/office/drawing/2014/main" id="{299ED03B-5CD3-4B87-9882-06B4EF8D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11" y="1524000"/>
            <a:ext cx="3808990" cy="39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EAC556-2B49-47AE-B7BC-CDE4FDA47DB8}"/>
              </a:ext>
            </a:extLst>
          </p:cNvPr>
          <p:cNvSpPr/>
          <p:nvPr/>
        </p:nvSpPr>
        <p:spPr>
          <a:xfrm>
            <a:off x="1923728" y="6075986"/>
            <a:ext cx="3316356" cy="467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cs typeface="+mj-cs"/>
              </a:rPr>
              <a:t>Fixed Bed reactor</a:t>
            </a:r>
            <a:endParaRPr lang="ar-IQ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91475-F2DB-43AA-A69E-7A21CE391E4D}"/>
              </a:ext>
            </a:extLst>
          </p:cNvPr>
          <p:cNvSpPr/>
          <p:nvPr/>
        </p:nvSpPr>
        <p:spPr>
          <a:xfrm>
            <a:off x="7513982" y="6092597"/>
            <a:ext cx="3316356" cy="467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cs typeface="+mj-cs"/>
              </a:rPr>
              <a:t>Fluidized bed reactor</a:t>
            </a:r>
            <a:endParaRPr lang="ar-IQ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99F274-1EC6-4ADF-8E91-293ED9B56241}"/>
              </a:ext>
            </a:extLst>
          </p:cNvPr>
          <p:cNvCxnSpPr/>
          <p:nvPr/>
        </p:nvCxnSpPr>
        <p:spPr>
          <a:xfrm flipH="1">
            <a:off x="3313043" y="5102087"/>
            <a:ext cx="1192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A74DDFC-F69A-411C-8D17-0C51E9267269}"/>
              </a:ext>
            </a:extLst>
          </p:cNvPr>
          <p:cNvSpPr txBox="1"/>
          <p:nvPr/>
        </p:nvSpPr>
        <p:spPr>
          <a:xfrm>
            <a:off x="4510707" y="4732755"/>
            <a:ext cx="133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preheated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5EBD91-602D-43BE-AAD9-9E8899471AF2}"/>
              </a:ext>
            </a:extLst>
          </p:cNvPr>
          <p:cNvCxnSpPr/>
          <p:nvPr/>
        </p:nvCxnSpPr>
        <p:spPr>
          <a:xfrm flipH="1">
            <a:off x="9674087" y="2888973"/>
            <a:ext cx="1444487" cy="632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CC96D5-7795-4B5E-A356-68C3ACC27939}"/>
              </a:ext>
            </a:extLst>
          </p:cNvPr>
          <p:cNvSpPr txBox="1"/>
          <p:nvPr/>
        </p:nvSpPr>
        <p:spPr>
          <a:xfrm>
            <a:off x="10787270" y="2373823"/>
            <a:ext cx="107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catalyst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B39B7A-BDDE-4C48-8FEE-BD1C3475D455}"/>
              </a:ext>
            </a:extLst>
          </p:cNvPr>
          <p:cNvCxnSpPr/>
          <p:nvPr/>
        </p:nvCxnSpPr>
        <p:spPr>
          <a:xfrm flipH="1">
            <a:off x="9819861" y="5519529"/>
            <a:ext cx="1298713" cy="390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2B957D-0088-4C97-B8D7-50AA963A825F}"/>
              </a:ext>
            </a:extLst>
          </p:cNvPr>
          <p:cNvSpPr txBox="1"/>
          <p:nvPr/>
        </p:nvSpPr>
        <p:spPr>
          <a:xfrm>
            <a:off x="10628245" y="5102087"/>
            <a:ext cx="107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Gas feed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6FF58B-CB6C-4192-8817-127C85429E3F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4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B1F582-7675-46D4-A8EF-E830A72ABC34}"/>
              </a:ext>
            </a:extLst>
          </p:cNvPr>
          <p:cNvSpPr/>
          <p:nvPr/>
        </p:nvSpPr>
        <p:spPr>
          <a:xfrm>
            <a:off x="159026" y="198783"/>
            <a:ext cx="11794435" cy="6480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15003-6278-435F-B476-3AF03D5C8F26}"/>
              </a:ext>
            </a:extLst>
          </p:cNvPr>
          <p:cNvSpPr/>
          <p:nvPr/>
        </p:nvSpPr>
        <p:spPr>
          <a:xfrm>
            <a:off x="3983106" y="463828"/>
            <a:ext cx="4914900" cy="584775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>
                <a:solidFill>
                  <a:schemeClr val="bg1"/>
                </a:solidFill>
                <a:cs typeface="+mj-cs"/>
              </a:rPr>
              <a:t>الطرق الاخرى لانتاج الاسيتون 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792E9-75AC-4883-A91E-38E435FB30D1}"/>
              </a:ext>
            </a:extLst>
          </p:cNvPr>
          <p:cNvSpPr/>
          <p:nvPr/>
        </p:nvSpPr>
        <p:spPr>
          <a:xfrm>
            <a:off x="503583" y="1524000"/>
            <a:ext cx="10946295" cy="34190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u="sng" dirty="0">
                <a:solidFill>
                  <a:schemeClr val="bg1"/>
                </a:solidFill>
                <a:cs typeface="+mj-cs"/>
              </a:rPr>
              <a:t>ينتج الاسيتون بطرق اخرى غير طريقة اكسدة الكيومين واكسدة الايزوبروبانول وهي :</a:t>
            </a:r>
          </a:p>
          <a:p>
            <a:pPr algn="ctr"/>
            <a:endParaRPr lang="ar-IQ" b="1" u="sng" dirty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1- كناتج عرضي من عمليات انتاج بيروكسيد الهيدروجين من اكسدة البروبانول</a:t>
            </a:r>
          </a:p>
          <a:p>
            <a:pPr algn="ctr"/>
            <a:endParaRPr lang="ar-IQ" b="1" dirty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2-كناتج عرضي لعمليات انتاج الهايدروكوينون من اكسدة الباراداي ايزوبروبايل بنزين</a:t>
            </a:r>
          </a:p>
          <a:p>
            <a:pPr algn="ctr"/>
            <a:endParaRPr lang="ar-IQ" b="1" dirty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3-كناتج عرضي لعمليات انتاج مثيل اثيل كيتون من ازالة الهيدروجين من البيوتينات </a:t>
            </a:r>
          </a:p>
          <a:p>
            <a:pPr algn="ctr"/>
            <a:endParaRPr lang="ar-IQ" b="1" dirty="0">
              <a:solidFill>
                <a:schemeClr val="bg1"/>
              </a:solidFill>
              <a:cs typeface="+mj-cs"/>
            </a:endParaRPr>
          </a:p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4-كناتج عرضي لعمليات انتاج كحولات البيوتيل من تخمر الكاربوهيدرات </a:t>
            </a:r>
            <a:endParaRPr lang="en-US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30267E-1B1C-4403-877E-53937F58C832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7ED819-1C1C-4C4B-AFAC-E09B0640C76C}"/>
              </a:ext>
            </a:extLst>
          </p:cNvPr>
          <p:cNvSpPr/>
          <p:nvPr/>
        </p:nvSpPr>
        <p:spPr>
          <a:xfrm>
            <a:off x="132522" y="165653"/>
            <a:ext cx="11820939" cy="6526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04952-4FB3-4E96-906B-CF57706B1346}"/>
              </a:ext>
            </a:extLst>
          </p:cNvPr>
          <p:cNvSpPr/>
          <p:nvPr/>
        </p:nvSpPr>
        <p:spPr>
          <a:xfrm>
            <a:off x="3983106" y="463828"/>
            <a:ext cx="4914900" cy="584775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>
                <a:solidFill>
                  <a:schemeClr val="bg1"/>
                </a:solidFill>
                <a:cs typeface="+mj-cs"/>
              </a:rPr>
              <a:t>صناعة اوكسيد الاثيلين من اكسدة الاثيلين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7DE0E-B1DF-4184-AD53-40F84999398D}"/>
              </a:ext>
            </a:extLst>
          </p:cNvPr>
          <p:cNvSpPr/>
          <p:nvPr/>
        </p:nvSpPr>
        <p:spPr>
          <a:xfrm>
            <a:off x="291548" y="1192696"/>
            <a:ext cx="11476382" cy="1506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b="1" dirty="0">
                <a:solidFill>
                  <a:schemeClr val="bg1"/>
                </a:solidFill>
                <a:cs typeface="+mj-cs"/>
              </a:rPr>
              <a:t>ينتج معظم اوكسيد الاثيلين في العالم من اكسدة الاثيلين في الطور الغازي باستعمال العوامل المساعدة الغير متجانسة عند درجات حرارة مابين 200-300 درجة مئوية .وان العامل المساعد المستخدم هو اوكسيد الفضة على مواد ساندة .الحصيلة 70% ويمكن زيادتها باضافة كميات قليلة جدا من مركب داي كلورو ايثان.؟؟؟؟؟؟ لماذا ؟</a:t>
            </a:r>
            <a:r>
              <a:rPr lang="ar-SA" sz="2000" b="1" dirty="0">
                <a:solidFill>
                  <a:schemeClr val="bg1"/>
                </a:solidFill>
                <a:cs typeface="+mj-cs"/>
              </a:rPr>
              <a:t>ممكن زيادة الحصيلة باستخدام نوع خاص من العوامل المساعدة تسمى الفضة العنقودية </a:t>
            </a:r>
            <a:r>
              <a:rPr lang="en-US" sz="2000" b="1" dirty="0">
                <a:solidFill>
                  <a:schemeClr val="bg1"/>
                </a:solidFill>
                <a:cs typeface="+mj-cs"/>
              </a:rPr>
              <a:t>Cluster silver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D0F0A-241C-4C8E-82A0-605729D1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2865990"/>
            <a:ext cx="11343860" cy="36596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B029DB-1718-4608-BE61-E4B966D1F271}"/>
              </a:ext>
            </a:extLst>
          </p:cNvPr>
          <p:cNvCxnSpPr/>
          <p:nvPr/>
        </p:nvCxnSpPr>
        <p:spPr>
          <a:xfrm flipH="1">
            <a:off x="7991061" y="3644348"/>
            <a:ext cx="174928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4F659B-C3A4-4B35-B205-8DAD6DBF943A}"/>
              </a:ext>
            </a:extLst>
          </p:cNvPr>
          <p:cNvCxnSpPr/>
          <p:nvPr/>
        </p:nvCxnSpPr>
        <p:spPr>
          <a:xfrm flipH="1">
            <a:off x="7911548" y="5605670"/>
            <a:ext cx="2160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C49BD28-792B-4605-B747-23CC4F6431C5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8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9B862A-67B7-4511-BA7B-0BDB63D3B636}"/>
              </a:ext>
            </a:extLst>
          </p:cNvPr>
          <p:cNvSpPr/>
          <p:nvPr/>
        </p:nvSpPr>
        <p:spPr>
          <a:xfrm>
            <a:off x="132522" y="225287"/>
            <a:ext cx="11820939" cy="6480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8C75A-FFDD-41C7-895F-5F399E71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1047749"/>
            <a:ext cx="10429460" cy="51012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5A7601-2DB9-4226-B973-7A84B56074A0}"/>
              </a:ext>
            </a:extLst>
          </p:cNvPr>
          <p:cNvSpPr/>
          <p:nvPr/>
        </p:nvSpPr>
        <p:spPr>
          <a:xfrm>
            <a:off x="3486150" y="416604"/>
            <a:ext cx="49149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cs typeface="+mj-cs"/>
              </a:rPr>
              <a:t>ميكانيكية الاكسدة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BA1C27-A5AC-447C-80B6-B3D256A013E1}"/>
              </a:ext>
            </a:extLst>
          </p:cNvPr>
          <p:cNvCxnSpPr/>
          <p:nvPr/>
        </p:nvCxnSpPr>
        <p:spPr>
          <a:xfrm flipV="1">
            <a:off x="2517913" y="1934817"/>
            <a:ext cx="1537252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09476A-441C-4721-B729-3CDA2430260F}"/>
              </a:ext>
            </a:extLst>
          </p:cNvPr>
          <p:cNvCxnSpPr/>
          <p:nvPr/>
        </p:nvCxnSpPr>
        <p:spPr>
          <a:xfrm flipV="1">
            <a:off x="3486150" y="3207026"/>
            <a:ext cx="2556841" cy="569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26F7E1-2C6E-4360-895F-15FD5ED1AAC3}"/>
              </a:ext>
            </a:extLst>
          </p:cNvPr>
          <p:cNvSpPr txBox="1"/>
          <p:nvPr/>
        </p:nvSpPr>
        <p:spPr>
          <a:xfrm>
            <a:off x="1524000" y="2637183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العامل المساعد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57985-801F-4EE9-9DBD-E6238E3DD09A}"/>
              </a:ext>
            </a:extLst>
          </p:cNvPr>
          <p:cNvSpPr txBox="1"/>
          <p:nvPr/>
        </p:nvSpPr>
        <p:spPr>
          <a:xfrm>
            <a:off x="1802296" y="3598378"/>
            <a:ext cx="88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الاثيلين 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486B8E-0D76-4FD3-B741-8030973133BB}"/>
              </a:ext>
            </a:extLst>
          </p:cNvPr>
          <p:cNvSpPr txBox="1"/>
          <p:nvPr/>
        </p:nvSpPr>
        <p:spPr>
          <a:xfrm>
            <a:off x="9057861" y="2054951"/>
            <a:ext cx="143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/>
              <a:t>اوكسيد الاثيلين</a:t>
            </a:r>
            <a:endParaRPr lang="en-US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72B78D-AAD7-4913-AE9D-037E211F0C0B}"/>
              </a:ext>
            </a:extLst>
          </p:cNvPr>
          <p:cNvCxnSpPr/>
          <p:nvPr/>
        </p:nvCxnSpPr>
        <p:spPr>
          <a:xfrm flipH="1">
            <a:off x="8176591" y="2424283"/>
            <a:ext cx="881270" cy="397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D4AC94E-F9B9-434A-8D2D-26EA60F6803E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0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A9DC2C-D1B0-43D2-905E-95F9C1B19B8A}"/>
              </a:ext>
            </a:extLst>
          </p:cNvPr>
          <p:cNvSpPr/>
          <p:nvPr/>
        </p:nvSpPr>
        <p:spPr>
          <a:xfrm>
            <a:off x="198783" y="106017"/>
            <a:ext cx="11900452" cy="66393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0F456-3486-4AB5-8B64-60AAA06FBCD1}"/>
              </a:ext>
            </a:extLst>
          </p:cNvPr>
          <p:cNvSpPr/>
          <p:nvPr/>
        </p:nvSpPr>
        <p:spPr>
          <a:xfrm>
            <a:off x="669235" y="1060174"/>
            <a:ext cx="10959548" cy="1245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ويستخدم معظم انتاج العالم من اوكسيد الاثيلين في صناعة كلايكول الاثيلين الذي له استخدامات كثيرة منها مادة مضادة للانجماد , وفي صناعة البولي استرات والبولي يوريثان وكذلك يستخدم كمواد منشطة للسطوح وفي صناعة ايثانول امين 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8E0C01-2A8B-4261-AEB4-65A5BA014CE1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5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56DF3D-41E2-4EDC-BFBB-9F7D53BE3380}"/>
              </a:ext>
            </a:extLst>
          </p:cNvPr>
          <p:cNvSpPr/>
          <p:nvPr/>
        </p:nvSpPr>
        <p:spPr>
          <a:xfrm>
            <a:off x="119270" y="132522"/>
            <a:ext cx="11913704" cy="6599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637F4-94CA-427F-A77E-C5CC842A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1304"/>
            <a:ext cx="10919791" cy="59104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7E49A4-FFE5-49A4-8D6D-EF16845DD787}"/>
              </a:ext>
            </a:extLst>
          </p:cNvPr>
          <p:cNvSpPr/>
          <p:nvPr/>
        </p:nvSpPr>
        <p:spPr>
          <a:xfrm>
            <a:off x="4055165" y="5777947"/>
            <a:ext cx="4837044" cy="2782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مخطط لانتاج كلايكول الاثيلين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A369E-C007-4328-BB35-F7486EA1DC25}"/>
              </a:ext>
            </a:extLst>
          </p:cNvPr>
          <p:cNvSpPr txBox="1"/>
          <p:nvPr/>
        </p:nvSpPr>
        <p:spPr>
          <a:xfrm>
            <a:off x="8468140" y="4982816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Union carbide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68EE3-B61B-4348-8B7E-B89746A9D433}"/>
              </a:ext>
            </a:extLst>
          </p:cNvPr>
          <p:cNvSpPr txBox="1"/>
          <p:nvPr/>
        </p:nvSpPr>
        <p:spPr>
          <a:xfrm>
            <a:off x="1504123" y="2749825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Teigin</a:t>
            </a:r>
            <a:r>
              <a:rPr lang="en-US" b="1" dirty="0"/>
              <a:t>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4B20E-6CCC-4106-A314-8FD989C21C66}"/>
              </a:ext>
            </a:extLst>
          </p:cNvPr>
          <p:cNvSpPr txBox="1"/>
          <p:nvPr/>
        </p:nvSpPr>
        <p:spPr>
          <a:xfrm>
            <a:off x="8481393" y="1505852"/>
            <a:ext cx="170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Halcon process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09B301-26F9-45FC-9440-F24571341903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8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0A6F6F-F71A-4059-BC06-2B9608C33C35}"/>
              </a:ext>
            </a:extLst>
          </p:cNvPr>
          <p:cNvSpPr/>
          <p:nvPr/>
        </p:nvSpPr>
        <p:spPr>
          <a:xfrm>
            <a:off x="106017" y="119270"/>
            <a:ext cx="11953461" cy="6599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6095A-56DD-488E-9BAD-39136D21C938}"/>
              </a:ext>
            </a:extLst>
          </p:cNvPr>
          <p:cNvSpPr/>
          <p:nvPr/>
        </p:nvSpPr>
        <p:spPr>
          <a:xfrm>
            <a:off x="3296892" y="139148"/>
            <a:ext cx="5598215" cy="704046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>
                <a:solidFill>
                  <a:schemeClr val="bg1"/>
                </a:solidFill>
                <a:cs typeface="+mj-cs"/>
              </a:rPr>
              <a:t>الاكسدة المتضمنة على الجذور الحرة في الطور الغازي 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1E0BB8-5B25-4E01-8538-42B27161C3B4}"/>
              </a:ext>
            </a:extLst>
          </p:cNvPr>
          <p:cNvSpPr/>
          <p:nvPr/>
        </p:nvSpPr>
        <p:spPr>
          <a:xfrm>
            <a:off x="430694" y="863072"/>
            <a:ext cx="11304105" cy="925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بالامكان اجراء هذا النوع من الاكسدة بدرجات حرارة عالية ودرجات حرارة متوسطة , هنالك اختلاف في الحصيلة للنواتج النهائية مع اختلاف في طبيعة المركبات الناتجة فعلى سبيل المثال اكسدة البيوتان وتكوين نواتج من الاثيلين والبروبلين والبيوتينات 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1E68D-4697-45C7-BCDC-EBDA5330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2120348"/>
            <a:ext cx="10601740" cy="397565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E0214B-3850-46F3-8F8C-CE3E8D0DACD4}"/>
              </a:ext>
            </a:extLst>
          </p:cNvPr>
          <p:cNvCxnSpPr/>
          <p:nvPr/>
        </p:nvCxnSpPr>
        <p:spPr>
          <a:xfrm flipH="1">
            <a:off x="7089913" y="4399722"/>
            <a:ext cx="98066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4F63D-1F1F-410C-9209-87B08C81C1D4}"/>
              </a:ext>
            </a:extLst>
          </p:cNvPr>
          <p:cNvCxnSpPr/>
          <p:nvPr/>
        </p:nvCxnSpPr>
        <p:spPr>
          <a:xfrm flipH="1">
            <a:off x="6917635" y="5406887"/>
            <a:ext cx="9011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59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D134F5-6C5A-410A-A9E3-2B235CC05F82}"/>
              </a:ext>
            </a:extLst>
          </p:cNvPr>
          <p:cNvSpPr/>
          <p:nvPr/>
        </p:nvSpPr>
        <p:spPr>
          <a:xfrm>
            <a:off x="132522" y="112643"/>
            <a:ext cx="11820939" cy="66327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E2225-0F9A-4037-8987-397506F40AA2}"/>
              </a:ext>
            </a:extLst>
          </p:cNvPr>
          <p:cNvSpPr txBox="1"/>
          <p:nvPr/>
        </p:nvSpPr>
        <p:spPr>
          <a:xfrm>
            <a:off x="3354349" y="239133"/>
            <a:ext cx="5483302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002060"/>
                </a:solidFill>
                <a:latin typeface="Arial" pitchFamily="34" charset="0"/>
              </a:rPr>
              <a:t>الصناعات التحويلية</a:t>
            </a:r>
          </a:p>
          <a:p>
            <a:pPr algn="ctr" rtl="1"/>
            <a:r>
              <a:rPr lang="en-US" sz="2400" b="1" dirty="0">
                <a:solidFill>
                  <a:srgbClr val="002060"/>
                </a:solidFill>
                <a:latin typeface="Arial" pitchFamily="34" charset="0"/>
              </a:rPr>
              <a:t>Down Stream Industries</a:t>
            </a:r>
          </a:p>
        </p:txBody>
      </p:sp>
      <p:sp>
        <p:nvSpPr>
          <p:cNvPr id="6" name="عنصر نائب للمحتوى 8">
            <a:extLst>
              <a:ext uri="{FF2B5EF4-FFF2-40B4-BE49-F238E27FC236}">
                <a16:creationId xmlns:a16="http://schemas.microsoft.com/office/drawing/2014/main" id="{AD68A575-65CE-493D-B4BA-8E7CA79F8800}"/>
              </a:ext>
            </a:extLst>
          </p:cNvPr>
          <p:cNvSpPr txBox="1">
            <a:spLocks/>
          </p:cNvSpPr>
          <p:nvPr/>
        </p:nvSpPr>
        <p:spPr bwMode="auto">
          <a:xfrm>
            <a:off x="238539" y="1315968"/>
            <a:ext cx="1147638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None/>
            </a:pPr>
            <a:r>
              <a:rPr lang="ar-SA" sz="24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الصناعات التحويلية - 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Down Stream Industries</a:t>
            </a:r>
            <a:r>
              <a:rPr lang="ar-SA" sz="2400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0" lvl="0" indent="0" algn="just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None/>
            </a:pPr>
            <a:r>
              <a:rPr lang="ar-SA" sz="2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هي العمليات الصناعية التى تستخدم البتروكيماويات ومشتقاتها لانتاج منتجات استهلاكية</a:t>
            </a:r>
            <a:r>
              <a:rPr lang="ar-SA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ومن تلك الصناعات – صناعة { الغزل و النسيج  - الدهانات - المواد اللاصقة – الأصباغ (الملونات ) - أغشية التناضح العكسى (تحلية المياه)- المنظفات الصناعية}</a:t>
            </a:r>
            <a:endParaRPr kumimoji="0" lang="ar-S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None/>
            </a:pP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وانتاج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الملابس - أدوات الطبخ - مواد التنظيف وغيرها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</a:t>
            </a:r>
            <a:r>
              <a:rPr kumimoji="0" lang="ar-SA" sz="2000" b="1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علاوة على ذلك تشكل منتجات الشركات البتروكيماوية أساساً لصناعة أجزاء كثيرة من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الحاسبات الآلية ومختلف الأجهزة الإلكترونية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، كما تسهم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الأسمدة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في زيادة إنتاج المحاصيل الغذائية في مختلف أرجاء العالم. وتدخل كذلك في صناعة</a:t>
            </a:r>
            <a:r>
              <a:rPr kumimoji="0" lang="ar-SA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قطع غيار السيارات - أنابيب المياه - المعدات الطبية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 المركبات الفضائية - الثلاجات والغسالات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كما تستخدم في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مشاريع البناء 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حول العالم وتساعد في تشغيل السيارات ومكيفات الهواء وغير ذلك من المجالات 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ما يجعلها أساسية للحياة اليومية 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99F1FF-91FD-42B9-A2BC-63E2740D522D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9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93EBFA-DD21-41C0-81FA-8558A972454A}"/>
              </a:ext>
            </a:extLst>
          </p:cNvPr>
          <p:cNvSpPr/>
          <p:nvPr/>
        </p:nvSpPr>
        <p:spPr>
          <a:xfrm>
            <a:off x="185530" y="185530"/>
            <a:ext cx="11820940" cy="64405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EA05C-2964-48E3-8CD3-6CE1735AC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556591"/>
            <a:ext cx="11118573" cy="55791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7B3FFA2-4762-4D03-8AF9-6EB12E5E1B46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1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77032-AF3A-4B97-A2F6-1A563F311A1A}"/>
              </a:ext>
            </a:extLst>
          </p:cNvPr>
          <p:cNvSpPr/>
          <p:nvPr/>
        </p:nvSpPr>
        <p:spPr>
          <a:xfrm>
            <a:off x="172278" y="119270"/>
            <a:ext cx="11847444" cy="6599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0AD20-41D3-460D-962C-D179A5EFBDA2}"/>
              </a:ext>
            </a:extLst>
          </p:cNvPr>
          <p:cNvSpPr txBox="1"/>
          <p:nvPr/>
        </p:nvSpPr>
        <p:spPr>
          <a:xfrm>
            <a:off x="3515139" y="292718"/>
            <a:ext cx="580776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IQ" sz="3200" b="1" dirty="0">
                <a:solidFill>
                  <a:srgbClr val="002060"/>
                </a:solidFill>
                <a:latin typeface="Arial" pitchFamily="34" charset="0"/>
                <a:cs typeface="+mj-cs"/>
              </a:rPr>
              <a:t>الاكسدة في الصناعات البتروكيماوية </a:t>
            </a:r>
            <a:endParaRPr lang="ar-SA" sz="3200" b="1" dirty="0">
              <a:solidFill>
                <a:srgbClr val="002060"/>
              </a:solidFill>
              <a:latin typeface="Arial" pitchFamily="34" charset="0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B99DC-FE32-4205-B9BF-CAC1296F0CBC}"/>
              </a:ext>
            </a:extLst>
          </p:cNvPr>
          <p:cNvSpPr/>
          <p:nvPr/>
        </p:nvSpPr>
        <p:spPr>
          <a:xfrm>
            <a:off x="3961572" y="987530"/>
            <a:ext cx="4914900" cy="584775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>
                <a:solidFill>
                  <a:schemeClr val="bg1"/>
                </a:solidFill>
                <a:cs typeface="+mj-cs"/>
              </a:rPr>
              <a:t>الطرق الصناعية لانتاج تيريفثالات الداي مثيل 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79A11-5727-4F0F-8C9F-1D6CFB1FB15F}"/>
              </a:ext>
            </a:extLst>
          </p:cNvPr>
          <p:cNvSpPr/>
          <p:nvPr/>
        </p:nvSpPr>
        <p:spPr>
          <a:xfrm>
            <a:off x="357809" y="1851771"/>
            <a:ext cx="11516139" cy="2720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u="sng" dirty="0">
                <a:solidFill>
                  <a:schemeClr val="bg1"/>
                </a:solidFill>
              </a:rPr>
              <a:t>هنالك صعوبات وتكاليف تواجه تنقية حامض التريفثاليك بسبب :</a:t>
            </a:r>
          </a:p>
          <a:p>
            <a:pPr algn="ctr"/>
            <a:endParaRPr lang="ar-IQ" sz="2000" b="1" dirty="0">
              <a:solidFill>
                <a:schemeClr val="bg1"/>
              </a:solidFill>
            </a:endParaRPr>
          </a:p>
          <a:p>
            <a:pPr algn="ctr"/>
            <a:r>
              <a:rPr lang="ar-IQ" sz="2000" b="1" dirty="0">
                <a:solidFill>
                  <a:schemeClr val="bg1"/>
                </a:solidFill>
              </a:rPr>
              <a:t>1- صعوبة ذوبانه في اغلب المذيبات العضوية </a:t>
            </a:r>
          </a:p>
          <a:p>
            <a:pPr algn="ctr"/>
            <a:r>
              <a:rPr lang="ar-IQ" sz="2000" b="1" dirty="0">
                <a:solidFill>
                  <a:schemeClr val="bg1"/>
                </a:solidFill>
              </a:rPr>
              <a:t>2- ارتفاع درجة انصهاره .</a:t>
            </a:r>
          </a:p>
          <a:p>
            <a:pPr algn="ctr"/>
            <a:endParaRPr lang="ar-IQ" sz="2000" b="1" dirty="0">
              <a:solidFill>
                <a:schemeClr val="bg1"/>
              </a:solidFill>
            </a:endParaRPr>
          </a:p>
          <a:p>
            <a:pPr algn="ctr"/>
            <a:r>
              <a:rPr lang="ar-IQ" sz="2000" b="1" dirty="0">
                <a:solidFill>
                  <a:schemeClr val="bg1"/>
                </a:solidFill>
              </a:rPr>
              <a:t>لذلك صار التوجه لانتاج مادة الداي مثيل تيرفثاليت واستخدامها بشكل واسع في تحضير البولي استر بسبب درجة انصهارها الواطئة وقابلية ذوبانها في اغلب المذيبات العضوية .</a:t>
            </a:r>
          </a:p>
          <a:p>
            <a:pPr algn="ctr"/>
            <a:endParaRPr lang="ar-IQ" sz="2000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31AFEE-B685-404C-9154-A7076B2D75F1}"/>
              </a:ext>
            </a:extLst>
          </p:cNvPr>
          <p:cNvSpPr/>
          <p:nvPr/>
        </p:nvSpPr>
        <p:spPr>
          <a:xfrm>
            <a:off x="357809" y="4678017"/>
            <a:ext cx="11476382" cy="1887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000" b="1" dirty="0">
                <a:solidFill>
                  <a:schemeClr val="bg1"/>
                </a:solidFill>
              </a:rPr>
              <a:t>أول طريقة لتحضير المادة هي من اكسدة البارازايلين بواسطة حامض النتريك وبجود الهواء ومن ثم عملية استرته بالكحول المثيلي , حيث تعرف بطريقة ( فيتين –</a:t>
            </a:r>
            <a:r>
              <a:rPr lang="en-US" sz="2000" b="1" dirty="0">
                <a:solidFill>
                  <a:schemeClr val="bg1"/>
                </a:solidFill>
              </a:rPr>
              <a:t>Witting Process </a:t>
            </a:r>
            <a:endParaRPr lang="ar-IQ" sz="2000" b="1" dirty="0">
              <a:solidFill>
                <a:schemeClr val="bg1"/>
              </a:solidFill>
            </a:endParaRPr>
          </a:p>
          <a:p>
            <a:pPr algn="ctr" rtl="1"/>
            <a:r>
              <a:rPr lang="ar-IQ" sz="2000" b="1" dirty="0">
                <a:solidFill>
                  <a:schemeClr val="bg1"/>
                </a:solidFill>
              </a:rPr>
              <a:t>ان عملية الاكسدة تتم باستخدام عوامل مساعدة من املاح الكوبلت وتجري عند درجة حرارة 150 وضغط 6.3 جو  وان عملية الانتاج تتم على مرحلتين .لماذا ؟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6533C0-B821-49DC-9B61-CA94B8C7EB1E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C49DA-D88A-431D-9224-5C4C8AC05263}"/>
              </a:ext>
            </a:extLst>
          </p:cNvPr>
          <p:cNvSpPr/>
          <p:nvPr/>
        </p:nvSpPr>
        <p:spPr>
          <a:xfrm>
            <a:off x="106017" y="198783"/>
            <a:ext cx="11979966" cy="6427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004E4-D0AE-47CF-9E47-1B6F7F35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19062" y="-1749290"/>
            <a:ext cx="5791204" cy="104824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9FAFA9-4014-4F3C-8C70-E2E0058E24EF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6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3C6BA9-07AA-4F98-BB31-E6074CD310E8}"/>
              </a:ext>
            </a:extLst>
          </p:cNvPr>
          <p:cNvSpPr/>
          <p:nvPr/>
        </p:nvSpPr>
        <p:spPr>
          <a:xfrm>
            <a:off x="205408" y="129209"/>
            <a:ext cx="11781183" cy="6599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042D4-4AE7-42B6-89A4-8DCF81C5208A}"/>
              </a:ext>
            </a:extLst>
          </p:cNvPr>
          <p:cNvSpPr/>
          <p:nvPr/>
        </p:nvSpPr>
        <p:spPr>
          <a:xfrm>
            <a:off x="4717774" y="261731"/>
            <a:ext cx="7076661" cy="583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>
                <a:solidFill>
                  <a:schemeClr val="bg1"/>
                </a:solidFill>
              </a:rPr>
              <a:t>سؤال : كيف يتم تحويل الداي مثيل الى حامض التيرفثاليك ؟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499381-35B9-4FD9-A191-96107126380B}"/>
              </a:ext>
            </a:extLst>
          </p:cNvPr>
          <p:cNvSpPr/>
          <p:nvPr/>
        </p:nvSpPr>
        <p:spPr>
          <a:xfrm>
            <a:off x="3439767" y="1282149"/>
            <a:ext cx="4914900" cy="584775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>
                <a:solidFill>
                  <a:schemeClr val="bg1"/>
                </a:solidFill>
                <a:cs typeface="+mj-cs"/>
              </a:rPr>
              <a:t>الاكسدة لانتاج حامض الاديبيك 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4D12C-39A5-449B-B2D7-0F4118848AB4}"/>
              </a:ext>
            </a:extLst>
          </p:cNvPr>
          <p:cNvSpPr/>
          <p:nvPr/>
        </p:nvSpPr>
        <p:spPr>
          <a:xfrm>
            <a:off x="364433" y="2025951"/>
            <a:ext cx="11463131" cy="19878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>
                <a:solidFill>
                  <a:schemeClr val="bg1"/>
                </a:solidFill>
              </a:rPr>
              <a:t>يعتبر من المشتقات البترولية الوسطية المهمة جدا ,أذ يستهلك حوالي 90 % منه من انتاج العالم في صناعة راتنجات والياف النايلون , أضافة الى استخداماته الاخرى في صناعة الملدنات ومواد التشحيم وفي صناعة البولي يوريثان .</a:t>
            </a:r>
          </a:p>
          <a:p>
            <a:pPr algn="ctr"/>
            <a:r>
              <a:rPr lang="ar-IQ" sz="2000" b="1" dirty="0">
                <a:solidFill>
                  <a:schemeClr val="bg1"/>
                </a:solidFill>
              </a:rPr>
              <a:t>لاهميته تنوعت طرق تحضيره والمخطط ادناه يوضح أهم الطرق لتحضير هذه المادة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8B2F9B-EF0F-48E0-A0D8-0D9BE14FCA3F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1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946499-BCB2-45D6-8594-D19455E5C59F}"/>
              </a:ext>
            </a:extLst>
          </p:cNvPr>
          <p:cNvSpPr/>
          <p:nvPr/>
        </p:nvSpPr>
        <p:spPr>
          <a:xfrm>
            <a:off x="159026" y="159026"/>
            <a:ext cx="11873948" cy="65730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FB167-D649-47C5-8611-CB1A96EFF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1" y="284922"/>
            <a:ext cx="10151165" cy="62749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33CDE39-8EB7-4234-B6AD-452F3FB1A211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3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6B7D8F-A0DC-4ECF-A488-3F1942B620C9}"/>
              </a:ext>
            </a:extLst>
          </p:cNvPr>
          <p:cNvSpPr/>
          <p:nvPr/>
        </p:nvSpPr>
        <p:spPr>
          <a:xfrm>
            <a:off x="145774" y="145774"/>
            <a:ext cx="11781183" cy="65465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D4BAB-6E92-4721-8D34-417D191B5DDA}"/>
              </a:ext>
            </a:extLst>
          </p:cNvPr>
          <p:cNvSpPr/>
          <p:nvPr/>
        </p:nvSpPr>
        <p:spPr>
          <a:xfrm>
            <a:off x="357809" y="410817"/>
            <a:ext cx="11304104" cy="2584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>
                <a:solidFill>
                  <a:schemeClr val="bg1"/>
                </a:solidFill>
                <a:cs typeface="+mj-cs"/>
              </a:rPr>
              <a:t>لارتفاع اسعار الهيدروكربونات الاروماتية لذلك صار التوجه الى تحضير حامض الادبيك بالاعتماد على مادة البيوتادايين والاثيلين لتحضير السايكلوهكسين ومن ثم تكوين الحامض بوجود عامل مساعد , على الرغم من الحصيلة الانتاجية القليلة .</a:t>
            </a:r>
          </a:p>
          <a:p>
            <a:pPr algn="ctr"/>
            <a:r>
              <a:rPr lang="ar-IQ" sz="2000" b="1" dirty="0">
                <a:solidFill>
                  <a:schemeClr val="bg1"/>
                </a:solidFill>
                <a:cs typeface="+mj-cs"/>
              </a:rPr>
              <a:t>هنالك اتجاه اخر لتحضير الحامض من مادة السايكلوهكسانون ( الذي يتم تحضيره من البنزين ) ومن ثم الكسدته بالهواء مباشرة الى حامض الادبيك ولكن هنالك بعض الصعوبات : </a:t>
            </a:r>
          </a:p>
          <a:p>
            <a:pPr algn="ctr"/>
            <a:r>
              <a:rPr lang="ar-IQ" sz="2000" b="1" dirty="0">
                <a:solidFill>
                  <a:schemeClr val="bg1"/>
                </a:solidFill>
                <a:cs typeface="+mj-cs"/>
              </a:rPr>
              <a:t>1- صعوبة فصل السايكلوهكسانون عن البنزين وذلك لتقارب درجة الغليان </a:t>
            </a:r>
          </a:p>
          <a:p>
            <a:pPr algn="ctr"/>
            <a:r>
              <a:rPr lang="ar-IQ" sz="2000" b="1" dirty="0">
                <a:solidFill>
                  <a:schemeClr val="bg1"/>
                </a:solidFill>
                <a:cs typeface="+mj-cs"/>
              </a:rPr>
              <a:t>2-نسبة التحويل بحدود 15 %</a:t>
            </a:r>
          </a:p>
          <a:p>
            <a:pPr algn="ctr"/>
            <a:r>
              <a:rPr lang="ar-IQ" sz="2000" b="1" dirty="0">
                <a:solidFill>
                  <a:schemeClr val="bg1"/>
                </a:solidFill>
                <a:cs typeface="+mj-cs"/>
              </a:rPr>
              <a:t>3- اكسدة السايكلوهكسان تحتاج الى ظروف قاسية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67A13-D536-452F-9CC1-CCEE75ED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30116" y="-1022549"/>
            <a:ext cx="2959490" cy="113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64DE69-BA5D-44D0-BCC2-D34AB221ACAB}"/>
              </a:ext>
            </a:extLst>
          </p:cNvPr>
          <p:cNvSpPr/>
          <p:nvPr/>
        </p:nvSpPr>
        <p:spPr>
          <a:xfrm>
            <a:off x="205408" y="188843"/>
            <a:ext cx="11781183" cy="6480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D8673-4126-4D60-B0B5-17D3AE8B32BC}"/>
              </a:ext>
            </a:extLst>
          </p:cNvPr>
          <p:cNvSpPr/>
          <p:nvPr/>
        </p:nvSpPr>
        <p:spPr>
          <a:xfrm>
            <a:off x="371061" y="424070"/>
            <a:ext cx="11330609" cy="9409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في بعض العمليات يتم استخدام حامض البوريك كعامل مساعد عند اكسدة السايكلوهكسان الى حامض الادبيك   , اذ لوحظ باستخدامه زيادة في الحصيلة النهائية للناتج ؟ لماذا ؟</a:t>
            </a:r>
            <a:endParaRPr lang="en-US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6CFD3-9403-4FB0-81EF-8E7E705BD370}"/>
              </a:ext>
            </a:extLst>
          </p:cNvPr>
          <p:cNvSpPr/>
          <p:nvPr/>
        </p:nvSpPr>
        <p:spPr>
          <a:xfrm>
            <a:off x="3797575" y="1603513"/>
            <a:ext cx="4914900" cy="584775"/>
          </a:xfrm>
          <a:prstGeom prst="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>
                <a:solidFill>
                  <a:schemeClr val="bg1"/>
                </a:solidFill>
                <a:cs typeface="+mj-cs"/>
              </a:rPr>
              <a:t>الاكسدة لانتاج حامض الخليك </a:t>
            </a:r>
            <a:endParaRPr lang="en-US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9F615D-CA14-40AB-8BFD-945DA4808BAE}"/>
              </a:ext>
            </a:extLst>
          </p:cNvPr>
          <p:cNvSpPr/>
          <p:nvPr/>
        </p:nvSpPr>
        <p:spPr>
          <a:xfrm>
            <a:off x="7513983" y="2637183"/>
            <a:ext cx="3962400" cy="4108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الاكسدة المعتمدة على مادة الاستيلديهايد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60260-8105-4132-B79D-F904DA46EEFE}"/>
              </a:ext>
            </a:extLst>
          </p:cNvPr>
          <p:cNvSpPr/>
          <p:nvPr/>
        </p:nvSpPr>
        <p:spPr>
          <a:xfrm>
            <a:off x="589720" y="3339548"/>
            <a:ext cx="11330609" cy="3094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يتم تغذية المفاعل بالاستيلديهايد النقي والهواء عند درجة حرارة 65 وتحت ضغط 5 جو وبوجود 0.5 % من خلات المنغنيز كعامل مساعد اذ ان زمن التفاعل 12 ساعة وبنظام الوجبات .ويتم فصل الاسيتلديهايد من اسفل البرج ويعاد الى مفاعل الاكسدة . يجب تحديد نسبة الاسيتلديهايد الى الهواء عند اجراء عمليات الاكسدة .</a:t>
            </a:r>
          </a:p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نسبة التحويل 20-30 %</a:t>
            </a:r>
          </a:p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الحصيلة 95%</a:t>
            </a:r>
          </a:p>
          <a:p>
            <a:pPr algn="ctr"/>
            <a:r>
              <a:rPr lang="ar-IQ" b="1" dirty="0">
                <a:solidFill>
                  <a:schemeClr val="bg1"/>
                </a:solidFill>
                <a:cs typeface="+mj-cs"/>
              </a:rPr>
              <a:t>ادناه مخطط يوضح تفاعل الاكسدة :</a:t>
            </a:r>
          </a:p>
          <a:p>
            <a:pPr algn="ctr"/>
            <a:endParaRPr lang="en-US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035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A6DFA1-9AF2-4D3F-A51A-0A6EFF8BEC0F}"/>
              </a:ext>
            </a:extLst>
          </p:cNvPr>
          <p:cNvSpPr/>
          <p:nvPr/>
        </p:nvSpPr>
        <p:spPr>
          <a:xfrm>
            <a:off x="106017" y="159026"/>
            <a:ext cx="11900453" cy="658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C4337-E25B-4461-89F7-BFB96C7E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29" y="689113"/>
            <a:ext cx="10495723" cy="5274366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B8350F2-60CF-4B8E-A4E2-506C7941107F}"/>
              </a:ext>
            </a:extLst>
          </p:cNvPr>
          <p:cNvSpPr/>
          <p:nvPr/>
        </p:nvSpPr>
        <p:spPr>
          <a:xfrm>
            <a:off x="198783" y="202296"/>
            <a:ext cx="1205948" cy="8198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ك454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1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730</TotalTime>
  <Words>967</Words>
  <Application>Microsoft Office PowerPoint</Application>
  <PresentationFormat>Widescreen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31</cp:revision>
  <dcterms:created xsi:type="dcterms:W3CDTF">2022-08-09T14:30:57Z</dcterms:created>
  <dcterms:modified xsi:type="dcterms:W3CDTF">2022-08-11T10:29:28Z</dcterms:modified>
</cp:coreProperties>
</file>